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Решение обратной геодезической задачи </a:t>
            </a:r>
            <a:endParaRPr lang="ru-RU" dirty="0"/>
          </a:p>
        </p:txBody>
      </p:sp>
      <p:pic>
        <p:nvPicPr>
          <p:cNvPr id="1026" name="Picture 2" descr="C:\Users\Сотрудник\Desktop\scale_1200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47998" y="2143125"/>
            <a:ext cx="4648003" cy="4181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Домашнее задание </a:t>
            </a:r>
            <a:br>
              <a:rPr lang="ru-RU" dirty="0" smtClean="0"/>
            </a:br>
            <a:r>
              <a:rPr lang="ru-RU" sz="3600" dirty="0" smtClean="0">
                <a:solidFill>
                  <a:srgbClr val="FF0000"/>
                </a:solidFill>
              </a:rPr>
              <a:t>Необходимо знать формулы вычисления ОГЗ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2051" name="Picture 3" descr="C:\Users\Сотрудник\Desktop\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857628"/>
            <a:ext cx="2928958" cy="2614277"/>
          </a:xfrm>
          <a:prstGeom prst="rect">
            <a:avLst/>
          </a:prstGeom>
          <a:noFill/>
        </p:spPr>
      </p:pic>
      <p:pic>
        <p:nvPicPr>
          <p:cNvPr id="2052" name="Picture 4" descr="C:\Users\Сотрудник\Desktop\i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2143116"/>
            <a:ext cx="4357718" cy="14798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Дайте ответ на вопрос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sz="4400" i="1" dirty="0" smtClean="0"/>
              <a:t>Какие </a:t>
            </a:r>
            <a:r>
              <a:rPr lang="ru-RU" sz="4400" i="1" dirty="0" smtClean="0"/>
              <a:t>исходные данные необходимы для </a:t>
            </a:r>
            <a:r>
              <a:rPr lang="ru-RU" sz="4400" i="1" dirty="0" smtClean="0"/>
              <a:t>решения прямой </a:t>
            </a:r>
            <a:r>
              <a:rPr lang="ru-RU" sz="4400" i="1" dirty="0" smtClean="0"/>
              <a:t>геодезической </a:t>
            </a:r>
            <a:r>
              <a:rPr lang="ru-RU" sz="4400" i="1" dirty="0" smtClean="0"/>
              <a:t>задачи? </a:t>
            </a:r>
            <a:endParaRPr lang="ru-RU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8573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Обратная геодезическая задача позволяет по известным координатам начальной и  конечной точек отрезка прямой 1–2  вычисляют горизонтальное </a:t>
            </a:r>
            <a:r>
              <a:rPr lang="ru-RU" sz="3100" dirty="0" err="1" smtClean="0"/>
              <a:t>проложение</a:t>
            </a:r>
            <a:r>
              <a:rPr lang="ru-RU" sz="3100" dirty="0" smtClean="0"/>
              <a:t> </a:t>
            </a:r>
            <a:r>
              <a:rPr lang="ru-RU" sz="3100" dirty="0" err="1" smtClean="0"/>
              <a:t>d</a:t>
            </a:r>
            <a:r>
              <a:rPr lang="ru-RU" sz="3100" dirty="0" smtClean="0"/>
              <a:t>, румб </a:t>
            </a:r>
            <a:r>
              <a:rPr lang="ru-RU" sz="3600" dirty="0" smtClean="0"/>
              <a:t>и дирекционный угол</a:t>
            </a:r>
            <a:endParaRPr lang="ru-RU" sz="3600" dirty="0"/>
          </a:p>
        </p:txBody>
      </p:sp>
      <p:pic>
        <p:nvPicPr>
          <p:cNvPr id="4" name="Содержимое 3" descr="C:\Users\Сотрудник\Desktop\0025-031-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3000372"/>
            <a:ext cx="4355371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Формулы вычислений </a:t>
            </a:r>
            <a:endParaRPr lang="ru-RU" dirty="0"/>
          </a:p>
        </p:txBody>
      </p:sp>
      <p:pic>
        <p:nvPicPr>
          <p:cNvPr id="2051" name="Picture 3" descr="C:\Users\Сотрудник\Desktop\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857628"/>
            <a:ext cx="2928958" cy="2614277"/>
          </a:xfrm>
          <a:prstGeom prst="rect">
            <a:avLst/>
          </a:prstGeom>
          <a:noFill/>
        </p:spPr>
      </p:pic>
      <p:pic>
        <p:nvPicPr>
          <p:cNvPr id="2052" name="Picture 4" descr="C:\Users\Сотрудник\Desktop\i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2143116"/>
            <a:ext cx="4357718" cy="14798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Определение дирекционного угла </a:t>
            </a:r>
            <a:endParaRPr lang="ru-RU" sz="4400" dirty="0"/>
          </a:p>
        </p:txBody>
      </p:sp>
      <p:pic>
        <p:nvPicPr>
          <p:cNvPr id="4" name="Содержимое 3" descr="C:\Users\Сотрудник\Desktop\img-OtpLTS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00240"/>
            <a:ext cx="4085218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C:\Users\Сотрудник\Desktop\image01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714620"/>
            <a:ext cx="4152900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Решение ОГЗ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Дано</a:t>
            </a:r>
            <a:r>
              <a:rPr lang="ru-RU" dirty="0" smtClean="0"/>
              <a:t>:</a:t>
            </a:r>
          </a:p>
          <a:p>
            <a:pPr lvl="6"/>
            <a:r>
              <a:rPr lang="ru-RU" sz="4000" dirty="0" smtClean="0"/>
              <a:t>Х</a:t>
            </a:r>
            <a:r>
              <a:rPr lang="ru-RU" sz="4000" baseline="-25000" dirty="0" smtClean="0"/>
              <a:t>1</a:t>
            </a:r>
            <a:r>
              <a:rPr lang="ru-RU" sz="4000" dirty="0" smtClean="0"/>
              <a:t> = 5 315 273,56</a:t>
            </a:r>
          </a:p>
          <a:p>
            <a:pPr lvl="6"/>
            <a:r>
              <a:rPr lang="ru-RU" sz="4000" dirty="0" smtClean="0"/>
              <a:t>У</a:t>
            </a:r>
            <a:r>
              <a:rPr lang="ru-RU" sz="4000" baseline="-25000" dirty="0" smtClean="0"/>
              <a:t>1</a:t>
            </a:r>
            <a:r>
              <a:rPr lang="ru-RU" sz="4000" dirty="0" smtClean="0"/>
              <a:t> = 7 497 452,43</a:t>
            </a:r>
          </a:p>
          <a:p>
            <a:pPr lvl="6"/>
            <a:r>
              <a:rPr lang="ru-RU" sz="4000" dirty="0" smtClean="0"/>
              <a:t>Х</a:t>
            </a:r>
            <a:r>
              <a:rPr lang="ru-RU" sz="4000" baseline="-25000" dirty="0" smtClean="0"/>
              <a:t>2</a:t>
            </a:r>
            <a:r>
              <a:rPr lang="ru-RU" sz="4000" dirty="0" smtClean="0"/>
              <a:t> = 5 315 986,05</a:t>
            </a:r>
          </a:p>
          <a:p>
            <a:pPr lvl="6"/>
            <a:r>
              <a:rPr lang="ru-RU" sz="4000" dirty="0" smtClean="0"/>
              <a:t>У</a:t>
            </a:r>
            <a:r>
              <a:rPr lang="ru-RU" sz="4000" baseline="-25000" dirty="0" smtClean="0"/>
              <a:t>2</a:t>
            </a:r>
            <a:r>
              <a:rPr lang="ru-RU" sz="4000" dirty="0" smtClean="0"/>
              <a:t>= 7 497 162,68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Решение ОГЗ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Решение: </a:t>
            </a:r>
          </a:p>
          <a:p>
            <a:r>
              <a:rPr lang="ru-RU" dirty="0" err="1" smtClean="0"/>
              <a:t>tg</a:t>
            </a:r>
            <a:r>
              <a:rPr lang="ru-RU" dirty="0" smtClean="0"/>
              <a:t> </a:t>
            </a:r>
            <a:r>
              <a:rPr lang="ru-RU" baseline="-25000" dirty="0" smtClean="0"/>
              <a:t>r1–2</a:t>
            </a:r>
            <a:r>
              <a:rPr lang="ru-RU" dirty="0" smtClean="0"/>
              <a:t> = </a:t>
            </a:r>
            <a:r>
              <a:rPr lang="ru-RU" dirty="0" err="1" smtClean="0"/>
              <a:t>Δу </a:t>
            </a:r>
            <a:r>
              <a:rPr lang="ru-RU" dirty="0" smtClean="0"/>
              <a:t>/ </a:t>
            </a:r>
            <a:r>
              <a:rPr lang="ru-RU" dirty="0" err="1" smtClean="0"/>
              <a:t>Δх </a:t>
            </a:r>
            <a:r>
              <a:rPr lang="ru-RU" dirty="0" smtClean="0"/>
              <a:t>= (у</a:t>
            </a:r>
            <a:r>
              <a:rPr lang="ru-RU" baseline="-25000" dirty="0" smtClean="0"/>
              <a:t>2</a:t>
            </a:r>
            <a:r>
              <a:rPr lang="ru-RU" dirty="0" smtClean="0"/>
              <a:t> – у</a:t>
            </a:r>
            <a:r>
              <a:rPr lang="ru-RU" baseline="-25000" dirty="0" smtClean="0"/>
              <a:t>1</a:t>
            </a:r>
            <a:r>
              <a:rPr lang="ru-RU" dirty="0" smtClean="0"/>
              <a:t>) / (х</a:t>
            </a:r>
            <a:r>
              <a:rPr lang="ru-RU" baseline="-25000" dirty="0" smtClean="0"/>
              <a:t>2</a:t>
            </a:r>
            <a:r>
              <a:rPr lang="ru-RU" dirty="0" smtClean="0"/>
              <a:t> – х</a:t>
            </a:r>
            <a:r>
              <a:rPr lang="ru-RU" baseline="-25000" dirty="0" smtClean="0"/>
              <a:t>1</a:t>
            </a:r>
            <a:r>
              <a:rPr lang="ru-RU" dirty="0" smtClean="0"/>
              <a:t>) = (-289,75)/712,49 = -0,40667</a:t>
            </a:r>
          </a:p>
          <a:p>
            <a:r>
              <a:rPr lang="en-US" dirty="0" smtClean="0"/>
              <a:t>r </a:t>
            </a:r>
            <a:r>
              <a:rPr lang="ru-RU" dirty="0" smtClean="0"/>
              <a:t>= </a:t>
            </a:r>
            <a:r>
              <a:rPr lang="en-US" dirty="0" err="1" smtClean="0"/>
              <a:t>arctg</a:t>
            </a:r>
            <a:r>
              <a:rPr lang="ru-RU" dirty="0" smtClean="0"/>
              <a:t> </a:t>
            </a:r>
            <a:r>
              <a:rPr lang="ru-RU" dirty="0" err="1" smtClean="0"/>
              <a:t>(Δу </a:t>
            </a:r>
            <a:r>
              <a:rPr lang="ru-RU" dirty="0" smtClean="0"/>
              <a:t>/ </a:t>
            </a:r>
            <a:r>
              <a:rPr lang="ru-RU" dirty="0" err="1" smtClean="0"/>
              <a:t>Δх</a:t>
            </a:r>
            <a:r>
              <a:rPr lang="ru-RU" dirty="0" smtClean="0"/>
              <a:t>) = 22°07'48'' СЗ</a:t>
            </a:r>
          </a:p>
          <a:p>
            <a:r>
              <a:rPr lang="ru-RU" dirty="0" err="1" smtClean="0"/>
              <a:t>α</a:t>
            </a:r>
            <a:r>
              <a:rPr lang="en-US" dirty="0" smtClean="0"/>
              <a:t> = 360° - r = 337°52'12''</a:t>
            </a:r>
            <a:endParaRPr lang="ru-RU" dirty="0" smtClean="0"/>
          </a:p>
          <a:p>
            <a:r>
              <a:rPr lang="en-US" dirty="0" smtClean="0"/>
              <a:t>d = </a:t>
            </a:r>
            <a:r>
              <a:rPr lang="ru-RU" dirty="0" err="1" smtClean="0"/>
              <a:t>Δх</a:t>
            </a:r>
            <a:r>
              <a:rPr lang="ru-RU" dirty="0" smtClean="0"/>
              <a:t> </a:t>
            </a:r>
            <a:r>
              <a:rPr lang="en-US" dirty="0" smtClean="0"/>
              <a:t>/ </a:t>
            </a:r>
            <a:r>
              <a:rPr lang="en-US" dirty="0" err="1" smtClean="0"/>
              <a:t>cos</a:t>
            </a:r>
            <a:r>
              <a:rPr lang="ru-RU" dirty="0" err="1" smtClean="0"/>
              <a:t>α</a:t>
            </a:r>
            <a:r>
              <a:rPr lang="en-US" dirty="0" smtClean="0"/>
              <a:t> = 769,15 </a:t>
            </a:r>
            <a:r>
              <a:rPr lang="ru-RU" dirty="0" smtClean="0"/>
              <a:t>м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 smtClean="0"/>
              <a:t>d = </a:t>
            </a:r>
            <a:r>
              <a:rPr lang="ru-RU" dirty="0" smtClean="0"/>
              <a:t>Δ</a:t>
            </a:r>
            <a:r>
              <a:rPr lang="en-US" dirty="0" smtClean="0"/>
              <a:t>y / sin</a:t>
            </a:r>
            <a:r>
              <a:rPr lang="ru-RU" dirty="0" err="1" smtClean="0"/>
              <a:t>α</a:t>
            </a:r>
            <a:r>
              <a:rPr lang="en-US" dirty="0" smtClean="0"/>
              <a:t> = 769,16 </a:t>
            </a:r>
            <a:r>
              <a:rPr lang="ru-RU" dirty="0" smtClean="0"/>
              <a:t>м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 smtClean="0"/>
              <a:t>d </a:t>
            </a:r>
            <a:r>
              <a:rPr lang="ru-RU" dirty="0" smtClean="0"/>
              <a:t>= </a:t>
            </a:r>
            <a:r>
              <a:rPr lang="ru-RU" dirty="0" smtClean="0"/>
              <a:t>769,15 </a:t>
            </a:r>
            <a:r>
              <a:rPr lang="ru-RU" dirty="0" smtClean="0"/>
              <a:t>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Индивидуальная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Необходимо решить обратную геодезическую задачу по варианту, выданному преподавателем</a:t>
            </a:r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Время выполнения задания 30 минут </a:t>
            </a:r>
            <a:endParaRPr lang="ru-RU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 fontScale="92500" lnSpcReduction="10000"/>
          </a:bodyPr>
          <a:lstStyle/>
          <a:p>
            <a:r>
              <a:rPr lang="ru-RU" sz="3600" i="1" dirty="0" smtClean="0"/>
              <a:t>Обменяйтесь вариантами </a:t>
            </a:r>
            <a:r>
              <a:rPr lang="ru-RU" sz="3600" i="1" dirty="0" smtClean="0"/>
              <a:t>решения ОГЗ и </a:t>
            </a:r>
            <a:r>
              <a:rPr lang="ru-RU" sz="3600" i="1" dirty="0" smtClean="0"/>
              <a:t>проверьте </a:t>
            </a:r>
            <a:r>
              <a:rPr lang="ru-RU" sz="3600" i="1" dirty="0" smtClean="0"/>
              <a:t>контроль выполненных </a:t>
            </a:r>
            <a:r>
              <a:rPr lang="ru-RU" sz="3600" i="1" dirty="0" smtClean="0"/>
              <a:t>вычислений</a:t>
            </a:r>
          </a:p>
          <a:p>
            <a:endParaRPr lang="ru-RU" sz="3600" dirty="0" smtClean="0"/>
          </a:p>
          <a:p>
            <a:r>
              <a:rPr lang="ru-RU" sz="3600" i="1" dirty="0" smtClean="0"/>
              <a:t>Прокомментируйте </a:t>
            </a:r>
            <a:r>
              <a:rPr lang="ru-RU" sz="3600" i="1" dirty="0" smtClean="0"/>
              <a:t>результаты вычислений своих сокурсников, оцените по пятибалльной </a:t>
            </a:r>
            <a:r>
              <a:rPr lang="ru-RU" sz="3600" i="1" dirty="0" smtClean="0"/>
              <a:t>системе</a:t>
            </a:r>
          </a:p>
          <a:p>
            <a:endParaRPr lang="ru-RU" sz="3600" i="1" dirty="0" smtClean="0"/>
          </a:p>
          <a:p>
            <a:r>
              <a:rPr lang="ru-RU" sz="3600" i="1" dirty="0" smtClean="0"/>
              <a:t>Ответьте на вопрос: «</a:t>
            </a:r>
            <a:r>
              <a:rPr lang="ru-RU" sz="3600" i="1" dirty="0" smtClean="0"/>
              <a:t>Что нового вы узнали на занятии </a:t>
            </a:r>
            <a:r>
              <a:rPr lang="ru-RU" sz="3600" i="1" dirty="0" smtClean="0"/>
              <a:t>сегодня?»</a:t>
            </a:r>
            <a:endParaRPr lang="ru-RU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708</TotalTime>
  <Words>191</Words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Решение обратной геодезической задачи </vt:lpstr>
      <vt:lpstr>Дайте ответ на вопрос </vt:lpstr>
      <vt:lpstr>Обратная геодезическая задача позволяет по известным координатам начальной и  конечной точек отрезка прямой 1–2  вычисляют горизонтальное проложение d, румб и дирекционный угол</vt:lpstr>
      <vt:lpstr>Формулы вычислений </vt:lpstr>
      <vt:lpstr>Определение дирекционного угла </vt:lpstr>
      <vt:lpstr>Решение ОГЗ</vt:lpstr>
      <vt:lpstr>Решение ОГЗ</vt:lpstr>
      <vt:lpstr>Индивидуальная работа</vt:lpstr>
      <vt:lpstr>Слайд 9</vt:lpstr>
      <vt:lpstr>Домашнее задание  Необходимо знать формулы вычисления ОГЗ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Расчеты и построение на плане горизонтальной круговой кривой</dc:title>
  <dc:creator>Валентина</dc:creator>
  <cp:lastModifiedBy>Сотрудник</cp:lastModifiedBy>
  <cp:revision>69</cp:revision>
  <dcterms:created xsi:type="dcterms:W3CDTF">2019-04-07T20:03:24Z</dcterms:created>
  <dcterms:modified xsi:type="dcterms:W3CDTF">2020-12-23T05:19:25Z</dcterms:modified>
</cp:coreProperties>
</file>